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9" r:id="rId3"/>
    <p:sldId id="294" r:id="rId4"/>
    <p:sldId id="295" r:id="rId5"/>
    <p:sldId id="296" r:id="rId6"/>
    <p:sldId id="299" r:id="rId7"/>
    <p:sldId id="302" r:id="rId8"/>
    <p:sldId id="303" r:id="rId9"/>
    <p:sldId id="304" r:id="rId10"/>
    <p:sldId id="297" r:id="rId11"/>
    <p:sldId id="300" r:id="rId12"/>
    <p:sldId id="298" r:id="rId13"/>
    <p:sldId id="306" r:id="rId14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252B"/>
    <a:srgbClr val="005D9B"/>
    <a:srgbClr val="CEB46D"/>
    <a:srgbClr val="E1CD86"/>
    <a:srgbClr val="E6E6E6"/>
    <a:srgbClr val="C1A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rgbClr val="7030A0"/>
                </a:solidFill>
              </a:rPr>
              <a:t>Количественный состав педагогов</a:t>
            </a:r>
          </a:p>
          <a:p>
            <a:pPr>
              <a:defRPr/>
            </a:pPr>
            <a:r>
              <a:rPr lang="ru-RU" sz="1400" b="1" dirty="0">
                <a:solidFill>
                  <a:srgbClr val="7030A0"/>
                </a:solidFill>
              </a:rPr>
              <a:t>МБОУ "</a:t>
            </a:r>
            <a:r>
              <a:rPr lang="ru-RU" sz="1400" b="1" dirty="0" err="1">
                <a:solidFill>
                  <a:srgbClr val="7030A0"/>
                </a:solidFill>
              </a:rPr>
              <a:t>Унъюганская</a:t>
            </a:r>
            <a:r>
              <a:rPr lang="ru-RU" sz="1400" b="1" dirty="0">
                <a:solidFill>
                  <a:srgbClr val="7030A0"/>
                </a:solidFill>
              </a:rPr>
              <a:t> СОШ №1"</a:t>
            </a:r>
          </a:p>
        </c:rich>
      </c:tx>
      <c:layout>
        <c:manualLayout>
          <c:xMode val="edge"/>
          <c:yMode val="edge"/>
          <c:x val="0.12060071555371382"/>
          <c:y val="6.111807579122642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  <c:pt idx="5">
                  <c:v>2022-2023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48</c:v>
                </c:pt>
                <c:pt idx="1">
                  <c:v>45</c:v>
                </c:pt>
                <c:pt idx="2">
                  <c:v>42</c:v>
                </c:pt>
                <c:pt idx="3">
                  <c:v>39</c:v>
                </c:pt>
                <c:pt idx="4">
                  <c:v>39</c:v>
                </c:pt>
                <c:pt idx="5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B5-4914-BBD9-92541BA1D51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  <c:pt idx="5">
                  <c:v>2022-2023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34B5-4914-BBD9-92541BA1D51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  <c:pt idx="5">
                  <c:v>2022-2023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34B5-4914-BBD9-92541BA1D5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3988832"/>
        <c:axId val="2063990912"/>
      </c:barChart>
      <c:catAx>
        <c:axId val="206398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3990912"/>
        <c:crosses val="autoZero"/>
        <c:auto val="1"/>
        <c:lblAlgn val="ctr"/>
        <c:lblOffset val="100"/>
        <c:noMultiLvlLbl val="0"/>
      </c:catAx>
      <c:valAx>
        <c:axId val="2063990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398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5D9B"/>
      </a:solidFill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/>
              <a:t>Аттестация педагогических кадров </a:t>
            </a:r>
          </a:p>
          <a:p>
            <a:pPr>
              <a:defRPr/>
            </a:pPr>
            <a:r>
              <a:rPr lang="ru-RU" sz="1200" dirty="0"/>
              <a:t>МБОУ "</a:t>
            </a:r>
            <a:r>
              <a:rPr lang="ru-RU" sz="1200" dirty="0" err="1"/>
              <a:t>Унъюганская</a:t>
            </a:r>
            <a:r>
              <a:rPr lang="ru-RU" sz="1200" dirty="0"/>
              <a:t> СОШ №1"</a:t>
            </a:r>
          </a:p>
        </c:rich>
      </c:tx>
      <c:layout>
        <c:manualLayout>
          <c:xMode val="edge"/>
          <c:yMode val="edge"/>
          <c:x val="0.15115638593717548"/>
          <c:y val="2.91636240051070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0F6-4828-A1C5-E5885AB5830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0F6-4828-A1C5-E5885AB5830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0F6-4828-A1C5-E5885AB5830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0F6-4828-A1C5-E5885AB5830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0F6-4828-A1C5-E5885AB5830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0F6-4828-A1C5-E5885AB5830B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  <c:pt idx="5">
                  <c:v>2022-2023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</c:v>
                </c:pt>
                <c:pt idx="1">
                  <c:v>3</c:v>
                </c:pt>
                <c:pt idx="2">
                  <c:v>3</c:v>
                </c:pt>
                <c:pt idx="3">
                  <c:v>9</c:v>
                </c:pt>
                <c:pt idx="4">
                  <c:v>3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0F6-4828-A1C5-E5885AB5830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1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Катигорийность педагого </a:t>
            </a:r>
          </a:p>
          <a:p>
            <a:pPr>
              <a:defRPr sz="1100"/>
            </a:pPr>
            <a:r>
              <a:rPr lang="ru-RU" sz="11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"Унъюганская СОШ №1"</a:t>
            </a:r>
          </a:p>
          <a:p>
            <a:pPr>
              <a:defRPr sz="1100"/>
            </a:pPr>
            <a:r>
              <a:rPr lang="ru-RU" sz="11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2017 - 2023 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  <c:pt idx="5">
                  <c:v>2022-2023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22</c:v>
                </c:pt>
                <c:pt idx="1">
                  <c:v>18</c:v>
                </c:pt>
                <c:pt idx="2">
                  <c:v>16</c:v>
                </c:pt>
                <c:pt idx="3">
                  <c:v>17</c:v>
                </c:pt>
                <c:pt idx="4">
                  <c:v>20</c:v>
                </c:pt>
                <c:pt idx="5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8A-4301-9040-F02623D39F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  <c:pt idx="5">
                  <c:v>2022-2023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14</c:v>
                </c:pt>
                <c:pt idx="1">
                  <c:v>12</c:v>
                </c:pt>
                <c:pt idx="2">
                  <c:v>10</c:v>
                </c:pt>
                <c:pt idx="3">
                  <c:v>8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8A-4301-9040-F02623D39F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соответствие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  <c:pt idx="5">
                  <c:v>2022-2023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4</c:v>
                </c:pt>
                <c:pt idx="1">
                  <c:v>8</c:v>
                </c:pt>
                <c:pt idx="2">
                  <c:v>5</c:v>
                </c:pt>
                <c:pt idx="3">
                  <c:v>13</c:v>
                </c:pt>
                <c:pt idx="4">
                  <c:v>10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8A-4301-9040-F02623D39FF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без категории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  <c:pt idx="5">
                  <c:v>2022-2023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8</c:v>
                </c:pt>
                <c:pt idx="1">
                  <c:v>7</c:v>
                </c:pt>
                <c:pt idx="2">
                  <c:v>7</c:v>
                </c:pt>
                <c:pt idx="3">
                  <c:v>1</c:v>
                </c:pt>
                <c:pt idx="4">
                  <c:v>5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8A-4301-9040-F02623D39F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7133872"/>
        <c:axId val="177134256"/>
        <c:axId val="0"/>
      </c:bar3DChart>
      <c:catAx>
        <c:axId val="177133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134256"/>
        <c:crosses val="autoZero"/>
        <c:auto val="1"/>
        <c:lblAlgn val="ctr"/>
        <c:lblOffset val="100"/>
        <c:noMultiLvlLbl val="0"/>
      </c:catAx>
      <c:valAx>
        <c:axId val="17713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133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8575" cap="flat" cmpd="sng" algn="ctr">
      <a:solidFill>
        <a:srgbClr val="7030A0"/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/>
              <a:t>2022 - 2023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43-4F73-B883-B265511A2D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43-4F73-B883-B265511A2D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43-4F73-B883-B265511A2D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43-4F73-B883-B265511A2D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A43-4F73-B883-B265511A2D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A43-4F73-B883-B265511A2DB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A43-4F73-B883-B265511A2D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5"/>
                <c:pt idx="0">
                  <c:v>До 2 лет</c:v>
                </c:pt>
                <c:pt idx="1">
                  <c:v>От 2 - 5 лет</c:v>
                </c:pt>
                <c:pt idx="2">
                  <c:v>От 5 - 10 лет</c:v>
                </c:pt>
                <c:pt idx="3">
                  <c:v>От 10 - 20 лет</c:v>
                </c:pt>
                <c:pt idx="4">
                  <c:v>21 год и более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3</c:v>
                </c:pt>
                <c:pt idx="4">
                  <c:v>29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A43-4F73-B883-B265511A2D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8575" cap="flat" cmpd="sng" algn="ctr">
      <a:solidFill>
        <a:schemeClr val="accent5">
          <a:lumMod val="60000"/>
          <a:lumOff val="40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</a:t>
            </a:r>
            <a:r>
              <a:rPr lang="ru-RU"/>
              <a:t>22</a:t>
            </a:r>
            <a:r>
              <a:rPr lang="en-US"/>
              <a:t>-20</a:t>
            </a:r>
            <a:r>
              <a:rPr lang="ru-RU"/>
              <a:t>23</a:t>
            </a:r>
            <a:endParaRPr lang="en-US"/>
          </a:p>
        </c:rich>
      </c:tx>
      <c:layout>
        <c:manualLayout>
          <c:xMode val="edge"/>
          <c:yMode val="edge"/>
          <c:x val="0.42263700908354196"/>
          <c:y val="1.69491525423728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329-4997-A2DC-7219C28BA1A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329-4997-A2DC-7219C28BA1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329-4997-A2DC-7219C28BA1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329-4997-A2DC-7219C28BA1A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329-4997-A2DC-7219C28BA1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Почётный работник</c:v>
                </c:pt>
                <c:pt idx="1">
                  <c:v>Отличник народного просвещения</c:v>
                </c:pt>
                <c:pt idx="2">
                  <c:v>Почётная грамота министерства</c:v>
                </c:pt>
                <c:pt idx="3">
                  <c:v>Заслуженный работник ХМАО - Югры</c:v>
                </c:pt>
                <c:pt idx="4">
                  <c:v>Грамота Дои МП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</c:v>
                </c:pt>
                <c:pt idx="1">
                  <c:v>1</c:v>
                </c:pt>
                <c:pt idx="2">
                  <c:v>12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29-4997-A2DC-7219C28BA1A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8575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8B6D-81EF-4D99-96ED-8F39F5B4E1AE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77B85-EF9C-44C2-8558-67D255C1B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8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9B736-F06E-47DF-88EF-3DE5D6510D56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947D9-956D-4B17-85BC-58E5F7179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4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6698-166F-461B-A59E-BBB4E48CC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894892-ECAE-42C7-BCFC-BF557E0C8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86C727-F8BE-4A8F-B712-C60F94D9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4CCB9-B8AA-4711-B50A-275DC65A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C5DAEB-88EC-44E9-B0B2-5CFB43F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3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A5632-4E67-4E27-9F9A-D6AA0AB3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77C6EF-62B2-44F4-90F5-0B4B8D276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6A1D50-1AA8-41B8-8625-45D66C47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E3FDE3-5245-4038-881F-09F81A2C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E54986-1DEF-4663-84F6-EA2BAA40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33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6BA058-5B4E-4DD2-93F6-D9BF80FF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B6DD4C-2A92-44C9-906C-04EB54A57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3F2565-8F0E-496C-B5FD-6BDCB00A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3D32A-382F-4EC8-8895-C5224407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E4AD41-7B8A-4073-9FC2-14199316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6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B95C6-DFF8-45E2-83DD-780DF2E2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092916-C717-4D47-86DC-F3A2DC3EE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BF80FC-B68D-44F8-91DD-62C9AF0D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3A2E28-D592-4B7C-B77E-CE8C2407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C97A5-12F5-4E66-8241-000390CB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5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DFC1E-940E-48AB-A371-1A4C9B5C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6725E4-F9EE-41CE-8C56-D1171C364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941D28-B29A-4267-BB67-B8C170A3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097E7B-937B-4502-BBAD-9A9745B6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B3AC72-926F-482F-983A-2C5CED1E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10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A0A22-19A1-49DF-B314-2C501CD3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CC7152-4DE4-492D-AF54-74F94AE35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B5D91B-0079-4AAD-A37F-5B8999ECB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BD703A-AE4A-49E5-AC2C-6210FE0A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DEB8FE-23BD-4B32-B261-C9D4E791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DC8B72-CD39-4F48-94AD-2E4BB24F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5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CE2B8-A462-4C77-B905-55B7CBF6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CC6BA0-0A51-4357-B621-9194FF07E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6DDB8-A22A-4C96-916B-A5AEB1B40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6D44DE-D051-4502-B635-F705BCC1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D4A6E9-9F08-426B-997B-98DFF1C14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E88C02-B8C0-47C1-8F6A-55BAEF94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79C559-B935-43FC-AE17-7ACE519E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D43337-2E6C-4A1F-98CD-2CEFC9EA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9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1E936-E4D9-4E4D-ADE7-F39D1326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1F84FA-1D93-4F32-830B-B851D26D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C7CA81-A9CE-4B2E-B2CD-379A209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7A4359-77A6-412C-A42C-3F51E78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30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589994-EEB8-45D1-97F7-9D959A1E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F9C240-494E-4180-9F23-7B686FB9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619552-9072-4A5A-A343-9F851375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87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2EC73-6321-41CB-8917-DCCEF5FD6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C611AF-5A31-49B6-BCD3-3F1CBE2B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756F70-2B6D-445D-8F7E-FCC6583DF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716149-F811-499B-87F6-072A0A81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12CBFB-AC00-4272-A305-4EF0B176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8DBE7A-67A4-49BA-AECA-CAC8A3B3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35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E7B3B-4560-47AF-AB4B-5B1FBD10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632F6-5193-4315-9121-7FF26CCDC5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51B014-1697-4FB7-A41D-E42CBB304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F8EF33-288F-43F6-A476-45F7B5B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B5659E-D2C4-42BB-B4AA-79F8CCD9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7CA453-3F8E-48E9-B8C8-2E333CF6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9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2CDC0-B6AA-448A-8D9E-0AD0DAC6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40EACB-26D8-4C43-9155-84ACEAB16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B0D4D-7C0B-4686-B7CC-D396F337D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A07E3E-6E61-47D5-9A17-976FCB73B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73D795-DA8B-4C42-A1CE-F934FF5D0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6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9.png"/><Relationship Id="rId7" Type="http://schemas.openxmlformats.org/officeDocument/2006/relationships/image" Target="../media/image4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44.jpg"/><Relationship Id="rId5" Type="http://schemas.openxmlformats.org/officeDocument/2006/relationships/image" Target="../media/image7.png"/><Relationship Id="rId10" Type="http://schemas.openxmlformats.org/officeDocument/2006/relationships/image" Target="../media/image43.jpg"/><Relationship Id="rId4" Type="http://schemas.openxmlformats.org/officeDocument/2006/relationships/image" Target="../media/image10.png"/><Relationship Id="rId9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9.png"/><Relationship Id="rId7" Type="http://schemas.openxmlformats.org/officeDocument/2006/relationships/chart" Target="../charts/chart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9.png"/><Relationship Id="rId7" Type="http://schemas.openxmlformats.org/officeDocument/2006/relationships/image" Target="../media/image4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0.pn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0.jpeg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7.png"/><Relationship Id="rId10" Type="http://schemas.openxmlformats.org/officeDocument/2006/relationships/image" Target="../media/image29.png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10" Type="http://schemas.openxmlformats.org/officeDocument/2006/relationships/image" Target="../media/image38.jpeg"/><Relationship Id="rId4" Type="http://schemas.openxmlformats.org/officeDocument/2006/relationships/image" Target="../media/image10.pn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2176" y="7064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232540" y="4874157"/>
            <a:ext cx="5026790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2023 год</a:t>
            </a:r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16213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3682" y="2916478"/>
            <a:ext cx="1624480" cy="1634907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805242" y="3237871"/>
            <a:ext cx="8921310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МУНИЦИПАЛЬНАЯ СИСТЕМА ОБРАЗОВАНИЯ: НОВЫЕ ВЫЗОВЫ, НОВЫЕ ТРЕБОВАНИЯ, </a:t>
            </a:r>
          </a:p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НОВАЯ ОТВЕТСТВЕННОСТЬ</a:t>
            </a:r>
          </a:p>
        </p:txBody>
      </p:sp>
    </p:spTree>
    <p:extLst>
      <p:ext uri="{BB962C8B-B14F-4D97-AF65-F5344CB8AC3E}">
        <p14:creationId xmlns:p14="http://schemas.microsoft.com/office/powerpoint/2010/main" val="3967740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303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65078" y="1374545"/>
            <a:ext cx="614711" cy="633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7146D6-D96A-4DDA-903E-8254E1F3C1AA}"/>
              </a:ext>
            </a:extLst>
          </p:cNvPr>
          <p:cNvSpPr/>
          <p:nvPr/>
        </p:nvSpPr>
        <p:spPr>
          <a:xfrm>
            <a:off x="216309" y="359624"/>
            <a:ext cx="9144810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07000"/>
              </a:lnSpc>
              <a:defRPr/>
            </a:pPr>
            <a:r>
              <a:rPr lang="ru-RU" sz="2800" b="1" u="sng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Развитие кадрового потенциала </a:t>
            </a:r>
            <a:endParaRPr lang="ru-RU" sz="2800" dirty="0">
              <a:solidFill>
                <a:srgbClr val="FFC000">
                  <a:lumMod val="20000"/>
                  <a:lumOff val="8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25BA5AE-EB34-4F1E-A9ED-6E1F74DAE1CD}"/>
              </a:ext>
            </a:extLst>
          </p:cNvPr>
          <p:cNvSpPr/>
          <p:nvPr/>
        </p:nvSpPr>
        <p:spPr>
          <a:xfrm>
            <a:off x="245662" y="1235751"/>
            <a:ext cx="9745644" cy="1053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Создание благоприятной рабочей среды. 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МБОУ «</a:t>
            </a:r>
            <a:r>
              <a:rPr lang="ru-RU" sz="13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Унъюгансмкая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 №1» создана благоприятная рабочая среда, которая способствует мотивации и удовлетворенности педагогов. Это включает предоставление возможностей для профессионального роста и развития, а также участие педагогов в процессе принятия решений и формирования стратегии развития школы.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2237C3-D695-4251-BBBF-901497B1F7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8" y="2327421"/>
            <a:ext cx="3136491" cy="22226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CC60F4-1FF8-4AA1-BE27-0FBCD15A6E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1"/>
          <a:stretch/>
        </p:blipFill>
        <p:spPr>
          <a:xfrm>
            <a:off x="4588597" y="2327421"/>
            <a:ext cx="3684809" cy="1910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32F6F7-8F1A-4F74-A94E-D5A9786D73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3" t="12469" r="35555"/>
          <a:stretch/>
        </p:blipFill>
        <p:spPr>
          <a:xfrm rot="5400000">
            <a:off x="753215" y="4152433"/>
            <a:ext cx="2121385" cy="31364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05D7395-08B6-44CC-B95E-0940DBC5AAF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2" t="5847" r="14748" b="3333"/>
          <a:stretch/>
        </p:blipFill>
        <p:spPr>
          <a:xfrm>
            <a:off x="3845784" y="4363721"/>
            <a:ext cx="2250216" cy="240200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8BF926E-52DD-40B5-A222-F397B6C2AD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576" y="4472533"/>
            <a:ext cx="3214914" cy="221567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C3A1946-B622-45DB-8621-FCB8140EE9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0" t="12981" r="4180" b="1117"/>
          <a:stretch/>
        </p:blipFill>
        <p:spPr>
          <a:xfrm>
            <a:off x="8983189" y="2347429"/>
            <a:ext cx="2602285" cy="441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01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38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216309" y="72495"/>
            <a:ext cx="9774997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800" b="1" u="sng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кадрового потенциала МБОУ «</a:t>
            </a:r>
            <a:r>
              <a:rPr lang="ru-RU" sz="2800" b="1" u="sng" dirty="0" err="1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Унъюганская</a:t>
            </a:r>
            <a:r>
              <a:rPr lang="ru-RU" sz="2800" b="1" u="sng" dirty="0">
                <a:solidFill>
                  <a:srgbClr val="FFC000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 №1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65078" y="1374545"/>
            <a:ext cx="614711" cy="633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2F2645-01D7-46BD-B2F4-644090E9FE83}"/>
              </a:ext>
            </a:extLst>
          </p:cNvPr>
          <p:cNvSpPr/>
          <p:nvPr/>
        </p:nvSpPr>
        <p:spPr>
          <a:xfrm>
            <a:off x="349164" y="1177123"/>
            <a:ext cx="9836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целью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сохранения и развития кадрового потенциала в МБОУ «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Унъюганская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СОШ №1» создана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«Развития кадрового потенциала МБОУ «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Унъюганская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СОШ №1»</a:t>
            </a:r>
            <a:endParaRPr lang="ru-RU" sz="16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F047E7-4D1B-41E6-88A2-B6BA2CB45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702" y="1775644"/>
            <a:ext cx="5216525" cy="3577046"/>
          </a:xfrm>
          <a:prstGeom prst="rect">
            <a:avLst/>
          </a:prstGeom>
          <a:ln>
            <a:solidFill>
              <a:srgbClr val="005D9B"/>
            </a:solidFill>
          </a:ln>
        </p:spPr>
      </p:pic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E72A5D19-600D-4AD3-9C71-AF0A17B342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0036321"/>
              </p:ext>
            </p:extLst>
          </p:nvPr>
        </p:nvGraphicFramePr>
        <p:xfrm>
          <a:off x="2336800" y="4227841"/>
          <a:ext cx="5216524" cy="2557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B75DD1-FEBC-4A9F-AEE3-F9032774ACCE}"/>
              </a:ext>
            </a:extLst>
          </p:cNvPr>
          <p:cNvSpPr/>
          <p:nvPr/>
        </p:nvSpPr>
        <p:spPr>
          <a:xfrm>
            <a:off x="6293719" y="1761898"/>
            <a:ext cx="261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Стаж педагогических кадров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"</a:t>
            </a:r>
            <a:r>
              <a:rPr lang="ru-RU" sz="1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Унъюганская</a:t>
            </a:r>
            <a:r>
              <a:rPr lang="ru-RU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 №1"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2CAF3AFC-0D0B-4D49-9B06-2F0EEB52CB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8928001"/>
              </p:ext>
            </p:extLst>
          </p:nvPr>
        </p:nvGraphicFramePr>
        <p:xfrm>
          <a:off x="6484516" y="2300199"/>
          <a:ext cx="2353926" cy="2287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FEEB97-3BB0-48E2-82A7-0CE70407F068}"/>
              </a:ext>
            </a:extLst>
          </p:cNvPr>
          <p:cNvSpPr/>
          <p:nvPr/>
        </p:nvSpPr>
        <p:spPr>
          <a:xfrm>
            <a:off x="9192738" y="2656899"/>
            <a:ext cx="261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Награды педагогических кадров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"</a:t>
            </a:r>
            <a:r>
              <a:rPr lang="ru-RU" sz="1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Унъюганская</a:t>
            </a:r>
            <a:r>
              <a:rPr lang="ru-RU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 №1"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1F1951F9-3F8C-41B6-815F-149F5B5EF4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1682322"/>
              </p:ext>
            </p:extLst>
          </p:nvPr>
        </p:nvGraphicFramePr>
        <p:xfrm>
          <a:off x="8628926" y="3324475"/>
          <a:ext cx="3502387" cy="3273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059867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860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78D91E-FB7A-4F35-88BC-172EF6694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3FC581-391E-4613-BBE1-ADDA21D60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4594" y="1365498"/>
            <a:ext cx="615749" cy="6340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CFA59B-ECCD-43C7-90DA-846F6C668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4499" y="1980044"/>
            <a:ext cx="914479" cy="24995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9857B08-82A5-472E-970F-12446FF3B83C}"/>
              </a:ext>
            </a:extLst>
          </p:cNvPr>
          <p:cNvSpPr/>
          <p:nvPr/>
        </p:nvSpPr>
        <p:spPr>
          <a:xfrm>
            <a:off x="382709" y="1482691"/>
            <a:ext cx="10477500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и развитие кадрового потенциала являются неотъемлемой частью эффективного функционирования нашей образовательной организации. </a:t>
            </a:r>
            <a:endParaRPr lang="ru-RU" sz="2000" b="1" i="1" dirty="0">
              <a:solidFill>
                <a:srgbClr val="6B252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6B252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кадрового потенциала способствует повышению качества образования, развитию инноваций и укреплению позиций школы. Поэтому необходимо продолжить уделять должное внимание формированию и развитию своего кадрового потенциала, чтобы обеспечить высокий уровень профессионализма, качественное обучение и успешное достижение поставленных целей. </a:t>
            </a:r>
            <a:endParaRPr lang="ru-RU" sz="2000" b="1" i="1" dirty="0">
              <a:solidFill>
                <a:srgbClr val="6B252B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463896-FE5E-4A76-A544-A5233DC5B04F}"/>
              </a:ext>
            </a:extLst>
          </p:cNvPr>
          <p:cNvSpPr/>
          <p:nvPr/>
        </p:nvSpPr>
        <p:spPr>
          <a:xfrm>
            <a:off x="411893" y="356789"/>
            <a:ext cx="9550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Современный учитель должен стремиться к успеху. 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успешный учитель обязательно воспитает успешного ученика. </a:t>
            </a:r>
            <a:endParaRPr lang="ru-RU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52110F1-0580-4487-BEC5-B6FADB1E8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028" y="4003905"/>
            <a:ext cx="3569874" cy="2379916"/>
          </a:xfrm>
          <a:prstGeom prst="rect">
            <a:avLst/>
          </a:prstGeom>
        </p:spPr>
      </p:pic>
      <p:pic>
        <p:nvPicPr>
          <p:cNvPr id="14" name="Рисунок 1" descr="C:\Users\Shome-PC\Desktop\грамоты печать\фестиваль.JPG">
            <a:extLst>
              <a:ext uri="{FF2B5EF4-FFF2-40B4-BE49-F238E27FC236}">
                <a16:creationId xmlns:a16="http://schemas.microsoft.com/office/drawing/2014/main" id="{6717A7B8-C9F9-4D92-BE95-2EFAEE585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t="18355" b="7536"/>
          <a:stretch>
            <a:fillRect/>
          </a:stretch>
        </p:blipFill>
        <p:spPr bwMode="auto">
          <a:xfrm>
            <a:off x="128098" y="4045434"/>
            <a:ext cx="381000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2A443-397C-4C93-8CAE-AC21836903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2" r="36501"/>
          <a:stretch/>
        </p:blipFill>
        <p:spPr>
          <a:xfrm rot="5400000">
            <a:off x="4975640" y="3405766"/>
            <a:ext cx="2468900" cy="420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1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344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65078" y="1374545"/>
            <a:ext cx="614711" cy="633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4">
            <a:extLst>
              <a:ext uri="{FF2B5EF4-FFF2-40B4-BE49-F238E27FC236}">
                <a16:creationId xmlns:a16="http://schemas.microsoft.com/office/drawing/2014/main" id="{C72B3077-8910-4AA9-A6DA-D8290EC81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77" y="1587155"/>
            <a:ext cx="8952696" cy="503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230F2B-4BAD-4480-8C91-512F42400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4578" y="199390"/>
            <a:ext cx="8236410" cy="129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50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5350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063148" y="4928636"/>
            <a:ext cx="5972961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24526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4913" y="1718713"/>
            <a:ext cx="992265" cy="998634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4308554" y="5538076"/>
            <a:ext cx="8190259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Интерактивная площадка №4: </a:t>
            </a:r>
          </a:p>
          <a:p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 «МЫ ВМЕСТЕ»: ПРЕДСТАВЛЕНИЕ ОПЫТА РАБОТЫ</a:t>
            </a:r>
          </a:p>
          <a:p>
            <a:r>
              <a:rPr lang="ru-RU" sz="1800" b="1" i="1" dirty="0">
                <a:solidFill>
                  <a:srgbClr val="005D9B"/>
                </a:solidFill>
                <a:latin typeface="Trebuchet MS" panose="020B0603020202020204" pitchFamily="34" charset="0"/>
              </a:rPr>
              <a:t>МБОУ «</a:t>
            </a:r>
            <a:r>
              <a:rPr lang="ru-RU" sz="1800" b="1" i="1" dirty="0" err="1">
                <a:solidFill>
                  <a:srgbClr val="005D9B"/>
                </a:solidFill>
                <a:latin typeface="Trebuchet MS" panose="020B0603020202020204" pitchFamily="34" charset="0"/>
              </a:rPr>
              <a:t>Унъюганская</a:t>
            </a:r>
            <a:r>
              <a:rPr lang="ru-RU" sz="1800" b="1" i="1" dirty="0">
                <a:solidFill>
                  <a:srgbClr val="005D9B"/>
                </a:solidFill>
                <a:latin typeface="Trebuchet MS" panose="020B0603020202020204" pitchFamily="34" charset="0"/>
              </a:rPr>
              <a:t> средняя общеобразовательная школа №1»</a:t>
            </a:r>
          </a:p>
          <a:p>
            <a:endParaRPr lang="ru-RU" sz="1800" b="1" i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КАДРОВОГО ПОТЕНЦИАЛА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«УНЪЮГАНСКАЯ СОШ №1»: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НОВАЯ ПАРАДИГМА ИЛИ ФОРМИРОВАНИЕ КЛЮЧЕВЫХ КОМПЕТЕНЦИЙ УЧИТЕЛЯ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</a:p>
          <a:p>
            <a:pPr>
              <a:lnSpc>
                <a:spcPct val="107000"/>
              </a:lnSpc>
            </a:pPr>
            <a:r>
              <a:rPr 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</a:t>
            </a:r>
            <a:r>
              <a:rPr lang="ru-RU" sz="11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Докладчики: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100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</a:t>
            </a:r>
            <a:r>
              <a:rPr lang="ru-RU" sz="11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Шорохова Любовь Анатольевна,</a:t>
            </a:r>
            <a:endParaRPr lang="ru-RU" sz="11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100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</a:t>
            </a:r>
            <a:r>
              <a:rPr lang="ru-RU" sz="1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методист,</a:t>
            </a: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1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</a:t>
            </a:r>
            <a:r>
              <a:rPr lang="ru-RU" sz="1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11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Унъюганская</a:t>
            </a:r>
            <a:r>
              <a:rPr lang="ru-RU" sz="11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 №1»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b="1" i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36" y="1730466"/>
            <a:ext cx="831490" cy="10202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891" y="1675228"/>
            <a:ext cx="985556" cy="936635"/>
          </a:xfrm>
          <a:prstGeom prst="rect">
            <a:avLst/>
          </a:prstGeom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2FCC667-FB95-484B-89EE-AD9A27A9705F}"/>
              </a:ext>
            </a:extLst>
          </p:cNvPr>
          <p:cNvSpPr/>
          <p:nvPr/>
        </p:nvSpPr>
        <p:spPr>
          <a:xfrm>
            <a:off x="2098754" y="2586928"/>
            <a:ext cx="2209800" cy="22193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2A4513C-7046-4653-815F-DC2059F05210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2548919" y="2845267"/>
            <a:ext cx="1343025" cy="1405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BC59C4A-764B-4726-ADC5-050D65DEFF3B}"/>
              </a:ext>
            </a:extLst>
          </p:cNvPr>
          <p:cNvSpPr/>
          <p:nvPr/>
        </p:nvSpPr>
        <p:spPr>
          <a:xfrm>
            <a:off x="2416660" y="4186566"/>
            <a:ext cx="1545820" cy="38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00" b="1" dirty="0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lang="ru-RU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err="1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lang="ru-RU" sz="900" b="1" dirty="0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lang="ru-RU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896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00" b="1" dirty="0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lang="ru-RU" sz="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500" b="1" dirty="0" err="1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lang="ru-RU" sz="500" b="1" dirty="0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lang="ru-RU" sz="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EBDA42-1168-4912-B735-D4555F947619}"/>
              </a:ext>
            </a:extLst>
          </p:cNvPr>
          <p:cNvSpPr/>
          <p:nvPr/>
        </p:nvSpPr>
        <p:spPr>
          <a:xfrm>
            <a:off x="95426" y="197271"/>
            <a:ext cx="114207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Кадровый потенциал </a:t>
            </a:r>
            <a:r>
              <a:rPr lang="ru-RU" sz="13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</a:t>
            </a:r>
            <a:r>
              <a:rPr lang="ru-RU" sz="16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совокупность знаний, навыков, компетенций и опыта, </a:t>
            </a:r>
          </a:p>
          <a:p>
            <a:r>
              <a:rPr lang="ru-RU" sz="16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которыми обладают педагогические работники, администрация и другие специалисты </a:t>
            </a:r>
          </a:p>
          <a:p>
            <a:r>
              <a:rPr lang="ru-RU" sz="16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образовательной организации.</a:t>
            </a:r>
            <a:endParaRPr lang="ru-RU" sz="1600" b="1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F95BF303-D716-44C3-9014-8160C8D08E3B}"/>
              </a:ext>
            </a:extLst>
          </p:cNvPr>
          <p:cNvCxnSpPr/>
          <p:nvPr/>
        </p:nvCxnSpPr>
        <p:spPr>
          <a:xfrm flipH="1">
            <a:off x="5776913" y="10882313"/>
            <a:ext cx="1171575" cy="228600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31AE557-EC88-4C9C-A72F-6944A41726C7}"/>
              </a:ext>
            </a:extLst>
          </p:cNvPr>
          <p:cNvCxnSpPr/>
          <p:nvPr/>
        </p:nvCxnSpPr>
        <p:spPr>
          <a:xfrm>
            <a:off x="7196138" y="10877550"/>
            <a:ext cx="1314450" cy="228600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id="{B7DF8CE5-0019-4B39-8343-EB6EF315D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40862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371FB80-DA65-421A-8175-7E6FE27ED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95" y="4662436"/>
            <a:ext cx="2751061" cy="206329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32D93D4-3901-4203-9A3F-B67BCB6A4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3235" y="1328527"/>
            <a:ext cx="7921863" cy="328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09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522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84010" y="1223868"/>
            <a:ext cx="4911643" cy="10016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Определение потребностей. </a:t>
            </a:r>
            <a:endParaRPr lang="ru-RU" sz="30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кадрового потенциала начинается с анализа потребностей образовательной организации</a:t>
            </a:r>
            <a:r>
              <a:rPr lang="ru-RU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 определить, какие специалисты и какие навыки требуются для успешного функционирования школы и достижения её целей.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4EC0ABE-F8FE-410D-8BA1-FD3DEA1E3AEC}"/>
              </a:ext>
            </a:extLst>
          </p:cNvPr>
          <p:cNvSpPr/>
          <p:nvPr/>
        </p:nvSpPr>
        <p:spPr>
          <a:xfrm>
            <a:off x="216309" y="439615"/>
            <a:ext cx="6790642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romanUcPeriod"/>
            </a:pPr>
            <a:r>
              <a:rPr lang="ru-RU" sz="28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кадрового потенциала </a:t>
            </a:r>
            <a:endParaRPr lang="ru-RU" sz="280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238EA8-CC46-4F5F-93CA-27B566F69B7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86" y="1405750"/>
            <a:ext cx="5467735" cy="26210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9623A9-7162-4FC5-B2B8-908B9F8F966A}"/>
              </a:ext>
            </a:extLst>
          </p:cNvPr>
          <p:cNvSpPr/>
          <p:nvPr/>
        </p:nvSpPr>
        <p:spPr>
          <a:xfrm>
            <a:off x="55179" y="2145445"/>
            <a:ext cx="4911643" cy="208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Процесс подбора. 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Правильный процесс подбора кадров является ключевым шагом в формировании кадрового потенциала. С этой целью проводится ежегодный мониторинг кадрового состава в конце учебного года.</a:t>
            </a:r>
          </a:p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МБОУ «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Унъюганская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СОШ №1» на протяжении последних лет стабильный показатель педагогов - 39 педагогов. Школа укомплектована педагогическими кадрами на 100 %, административный аппарат на 100 %. Образовательный процесс в учреждении осуществляют 35 учителей, 1 воспитатель, социальный педагог-логопед-дефектолог, педагог-психолог, педагог - библиотекарь.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197C26F5-2D04-40F5-97A4-FB0D6331D4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1150246"/>
              </p:ext>
            </p:extLst>
          </p:nvPr>
        </p:nvGraphicFramePr>
        <p:xfrm>
          <a:off x="0" y="4276948"/>
          <a:ext cx="4165166" cy="2077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CA28725-FC4D-413B-B69C-F50F3E9B9E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1646" y="4276948"/>
            <a:ext cx="6839824" cy="2488668"/>
          </a:xfrm>
          <a:prstGeom prst="rect">
            <a:avLst/>
          </a:prstGeom>
          <a:ln>
            <a:solidFill>
              <a:srgbClr val="005D9B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2261E3-DF3B-46A5-8C9D-A7069E45C0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6836" y="4283870"/>
            <a:ext cx="4029805" cy="2194750"/>
          </a:xfrm>
          <a:prstGeom prst="rect">
            <a:avLst/>
          </a:prstGeom>
          <a:ln w="9525">
            <a:solidFill>
              <a:srgbClr val="005D9B"/>
            </a:solidFill>
          </a:ln>
        </p:spPr>
      </p:pic>
    </p:spTree>
    <p:extLst>
      <p:ext uri="{BB962C8B-B14F-4D97-AF65-F5344CB8AC3E}">
        <p14:creationId xmlns:p14="http://schemas.microsoft.com/office/powerpoint/2010/main" val="1241164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163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23688" y="1328527"/>
            <a:ext cx="656102" cy="679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B45472-F66B-45BE-B2FE-FE44FA920484}"/>
              </a:ext>
            </a:extLst>
          </p:cNvPr>
          <p:cNvSpPr/>
          <p:nvPr/>
        </p:nvSpPr>
        <p:spPr>
          <a:xfrm>
            <a:off x="216309" y="439615"/>
            <a:ext cx="6790642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romanUcPeriod"/>
            </a:pPr>
            <a:r>
              <a:rPr lang="ru-RU" sz="28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кадрового потенциала </a:t>
            </a:r>
            <a:endParaRPr lang="ru-RU" sz="280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52F326-68CB-498C-B653-FF3B40CCA7FB}"/>
              </a:ext>
            </a:extLst>
          </p:cNvPr>
          <p:cNvSpPr/>
          <p:nvPr/>
        </p:nvSpPr>
        <p:spPr>
          <a:xfrm>
            <a:off x="77971" y="1277632"/>
            <a:ext cx="4927165" cy="2435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Обучение и развитие. 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Современный учитель должен постоянно повышать свое педагогическое мастерство, активизировать свое самообразование, активно включаться в методическую работу, использовать новейшие достижения науки и передового педагогического опыта.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Поэтому педагогам необходимо предоставить возможности для обучения и развития. Это может включать проведение внутренних тренингов, участие в семинарах и конференциях, обучение на рабочем месте. </a:t>
            </a:r>
            <a:endParaRPr lang="ru-RU" sz="14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072C79-3058-4B6A-8E35-EEA26AB2B3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1" t="1630" b="-1630"/>
          <a:stretch/>
        </p:blipFill>
        <p:spPr>
          <a:xfrm rot="5400000">
            <a:off x="9419375" y="4010521"/>
            <a:ext cx="2424963" cy="2687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ED42320-ACA8-490F-8F1B-FF32D18A24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737" r="47846"/>
          <a:stretch/>
        </p:blipFill>
        <p:spPr>
          <a:xfrm>
            <a:off x="216309" y="4179181"/>
            <a:ext cx="2445687" cy="2435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7">
            <a:extLst>
              <a:ext uri="{FF2B5EF4-FFF2-40B4-BE49-F238E27FC236}">
                <a16:creationId xmlns:a16="http://schemas.microsoft.com/office/drawing/2014/main" id="{EA270CAF-A1B5-4506-996F-68171985B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8" r="7475" b="14301"/>
          <a:stretch>
            <a:fillRect/>
          </a:stretch>
        </p:blipFill>
        <p:spPr bwMode="auto">
          <a:xfrm>
            <a:off x="5757772" y="1418968"/>
            <a:ext cx="3981451" cy="2446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4F2DD72-8A48-454A-814E-EAAA1D2BE232}"/>
              </a:ext>
            </a:extLst>
          </p:cNvPr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64" y="4168668"/>
            <a:ext cx="3175536" cy="2350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7027A06-F0C9-45AA-B0B9-9658F005B5D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6" r="13716"/>
          <a:stretch/>
        </p:blipFill>
        <p:spPr>
          <a:xfrm rot="5400000">
            <a:off x="6498184" y="4041184"/>
            <a:ext cx="2387654" cy="2626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3658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80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65078" y="1374545"/>
            <a:ext cx="614711" cy="633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50B5DE-C404-4961-A32F-C3FA210BEDE9}"/>
              </a:ext>
            </a:extLst>
          </p:cNvPr>
          <p:cNvSpPr/>
          <p:nvPr/>
        </p:nvSpPr>
        <p:spPr>
          <a:xfrm>
            <a:off x="-247658" y="312412"/>
            <a:ext cx="6392391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Развитие кадрового потенциала </a:t>
            </a:r>
            <a:endParaRPr lang="ru-RU" sz="280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0C69F7-65A0-48FD-8A47-DF83EBBCC3FB}"/>
              </a:ext>
            </a:extLst>
          </p:cNvPr>
          <p:cNvSpPr/>
          <p:nvPr/>
        </p:nvSpPr>
        <p:spPr>
          <a:xfrm>
            <a:off x="171042" y="1039755"/>
            <a:ext cx="9820264" cy="1202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Оценка и развитие компетенций. 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школьной программы «Повышение профессионального мастерства педагогов МБОУ «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Унъюганская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 №1» на 2021-2025 гг. проводится оценка компетенций педагогов, это помогает определить сильные и слабые стороны в работе педагогов. Помогает включать проведение оценочных собеседований, анкетирование, мониторинги. Результаты оценки могут быть использованы для разработки индивидуальных образовательных маршрутов, программ долгосрочного развития, методического паспорта учителя.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55F0F3-A1C3-47AE-8587-05314C40C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37" y="2217252"/>
            <a:ext cx="5845044" cy="30922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701F2C-09DD-4F01-BB3D-435B6BA57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0498" y="2220328"/>
            <a:ext cx="5596095" cy="26928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37F971-B5B4-4E28-A16E-697F84692E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427" y="4054042"/>
            <a:ext cx="5785605" cy="27068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526599F-5BD4-4F27-8211-699E6F338F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6852" y="4054042"/>
            <a:ext cx="4245156" cy="27027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9323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80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65078" y="1374545"/>
            <a:ext cx="614711" cy="633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50B5DE-C404-4961-A32F-C3FA210BEDE9}"/>
              </a:ext>
            </a:extLst>
          </p:cNvPr>
          <p:cNvSpPr/>
          <p:nvPr/>
        </p:nvSpPr>
        <p:spPr>
          <a:xfrm>
            <a:off x="-247658" y="312412"/>
            <a:ext cx="6392391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450215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Развитие кадрового потенциала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D775B61-7401-4E53-B793-B444EBEEC37D}"/>
              </a:ext>
            </a:extLst>
          </p:cNvPr>
          <p:cNvSpPr/>
          <p:nvPr/>
        </p:nvSpPr>
        <p:spPr>
          <a:xfrm>
            <a:off x="150375" y="1083095"/>
            <a:ext cx="10434785" cy="122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Повышение квалификации. 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 должны иметь возможность постоянного повышения своей квалификации. Это может включать участие в профессиональных тренингах, мастер-классах, конференциях и семинарах, как внутри организации, так и за её пределами. Повышение квалификации способствует расширению знаний и навыков педагогов, а также применению передовых методик и инноваций в образовательном процессе. Данная работа ведется в рамках реализации школьной программы Повышения квалификации педагогических работников МБОУ «</a:t>
            </a:r>
            <a:r>
              <a:rPr lang="ru-RU" sz="13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Унъюганская</a:t>
            </a:r>
            <a:r>
              <a:rPr lang="ru-RU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СОШ №»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312F64-C0F6-4F1C-8882-D7435CA53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75" y="2304968"/>
            <a:ext cx="6096000" cy="28336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A2F812A-5C1D-440D-A135-A1A8F21334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293" b="12045"/>
          <a:stretch/>
        </p:blipFill>
        <p:spPr>
          <a:xfrm>
            <a:off x="6739179" y="4678264"/>
            <a:ext cx="2361377" cy="2093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F2D244-B050-449E-AA48-063BE7D863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304718"/>
            <a:ext cx="3078747" cy="27129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D181699-B0A5-42BF-83C8-8651C30974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2010" y="3966895"/>
            <a:ext cx="3303073" cy="306866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45433A8-69F4-4C31-83D3-E48F293F85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5266" y="4355604"/>
            <a:ext cx="3892460" cy="267995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86B0776-90D6-4FE9-BE3F-582DDE96CE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3" t="27472" b="22091"/>
          <a:stretch/>
        </p:blipFill>
        <p:spPr>
          <a:xfrm>
            <a:off x="6460064" y="2349525"/>
            <a:ext cx="4217029" cy="2284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06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80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65078" y="1374545"/>
            <a:ext cx="614711" cy="633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50B5DE-C404-4961-A32F-C3FA210BEDE9}"/>
              </a:ext>
            </a:extLst>
          </p:cNvPr>
          <p:cNvSpPr/>
          <p:nvPr/>
        </p:nvSpPr>
        <p:spPr>
          <a:xfrm>
            <a:off x="-247658" y="312412"/>
            <a:ext cx="6392391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450215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Развитие кадрового потенциала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1A89CF-E637-4137-BEC2-776C844365AC}"/>
              </a:ext>
            </a:extLst>
          </p:cNvPr>
          <p:cNvSpPr/>
          <p:nvPr/>
        </p:nvSpPr>
        <p:spPr>
          <a:xfrm>
            <a:off x="216309" y="1117223"/>
            <a:ext cx="3565271" cy="405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2000" b="1" i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Повышение квалификации. </a:t>
            </a:r>
            <a:endParaRPr lang="ru-RU" sz="2000" dirty="0">
              <a:solidFill>
                <a:srgbClr val="FFC000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04FE9F-2EBE-4103-9C75-7EFC48CF3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73" y="1606894"/>
            <a:ext cx="3770142" cy="3600062"/>
          </a:xfrm>
          <a:prstGeom prst="rect">
            <a:avLst/>
          </a:prstGeom>
          <a:ln>
            <a:solidFill>
              <a:srgbClr val="005D9B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1CF918-E9C7-472F-9AE0-D74046988C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72" y="3606742"/>
            <a:ext cx="3790199" cy="3108978"/>
          </a:xfrm>
          <a:prstGeom prst="rect">
            <a:avLst/>
          </a:prstGeom>
          <a:ln>
            <a:solidFill>
              <a:srgbClr val="005D9B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4950E7-3CE7-4C4E-8C40-8BA01AC8B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6188" y="1639039"/>
            <a:ext cx="4633551" cy="5144135"/>
          </a:xfrm>
          <a:prstGeom prst="rect">
            <a:avLst/>
          </a:prstGeom>
          <a:ln>
            <a:solidFill>
              <a:srgbClr val="005D9B"/>
            </a:solidFill>
          </a:ln>
        </p:spPr>
      </p:pic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5CE8BFDD-021F-4ED2-96BA-E4DD2A472C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7765375"/>
              </p:ext>
            </p:extLst>
          </p:nvPr>
        </p:nvGraphicFramePr>
        <p:xfrm>
          <a:off x="8807533" y="2470569"/>
          <a:ext cx="3345985" cy="2612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AE4A4AC4-AB49-4342-AA79-AB87B1478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100688"/>
              </p:ext>
            </p:extLst>
          </p:nvPr>
        </p:nvGraphicFramePr>
        <p:xfrm>
          <a:off x="8788017" y="5508645"/>
          <a:ext cx="3345986" cy="502920"/>
        </p:xfrm>
        <a:graphic>
          <a:graphicData uri="http://schemas.openxmlformats.org/drawingml/2006/table">
            <a:tbl>
              <a:tblPr firstRow="1" firstCol="1" bandRow="1"/>
              <a:tblGrid>
                <a:gridCol w="577277">
                  <a:extLst>
                    <a:ext uri="{9D8B030D-6E8A-4147-A177-3AD203B41FA5}">
                      <a16:colId xmlns:a16="http://schemas.microsoft.com/office/drawing/2014/main" val="374134539"/>
                    </a:ext>
                  </a:extLst>
                </a:gridCol>
                <a:gridCol w="592819">
                  <a:extLst>
                    <a:ext uri="{9D8B030D-6E8A-4147-A177-3AD203B41FA5}">
                      <a16:colId xmlns:a16="http://schemas.microsoft.com/office/drawing/2014/main" val="3602782222"/>
                    </a:ext>
                  </a:extLst>
                </a:gridCol>
                <a:gridCol w="578017">
                  <a:extLst>
                    <a:ext uri="{9D8B030D-6E8A-4147-A177-3AD203B41FA5}">
                      <a16:colId xmlns:a16="http://schemas.microsoft.com/office/drawing/2014/main" val="431041042"/>
                    </a:ext>
                  </a:extLst>
                </a:gridCol>
                <a:gridCol w="573946">
                  <a:extLst>
                    <a:ext uri="{9D8B030D-6E8A-4147-A177-3AD203B41FA5}">
                      <a16:colId xmlns:a16="http://schemas.microsoft.com/office/drawing/2014/main" val="4286115625"/>
                    </a:ext>
                  </a:extLst>
                </a:gridCol>
                <a:gridCol w="517329">
                  <a:extLst>
                    <a:ext uri="{9D8B030D-6E8A-4147-A177-3AD203B41FA5}">
                      <a16:colId xmlns:a16="http://schemas.microsoft.com/office/drawing/2014/main" val="522207977"/>
                    </a:ext>
                  </a:extLst>
                </a:gridCol>
                <a:gridCol w="506598">
                  <a:extLst>
                    <a:ext uri="{9D8B030D-6E8A-4147-A177-3AD203B41FA5}">
                      <a16:colId xmlns:a16="http://schemas.microsoft.com/office/drawing/2014/main" val="704301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2017 -2018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2019 -2020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1F386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184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541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7373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80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A1213-9A5A-4855-9E56-7A5EB58B3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470" y="1223868"/>
            <a:ext cx="1100538" cy="11035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19A29B-F202-4E68-8100-B5254CC9212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12909"/>
          <a:stretch/>
        </p:blipFill>
        <p:spPr bwMode="auto">
          <a:xfrm>
            <a:off x="11065078" y="1374545"/>
            <a:ext cx="614711" cy="633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9B2446-5C24-4EDC-AE44-97A5B849732C}"/>
              </a:ext>
            </a:extLst>
          </p:cNvPr>
          <p:cNvSpPr/>
          <p:nvPr/>
        </p:nvSpPr>
        <p:spPr>
          <a:xfrm>
            <a:off x="10894539" y="1971031"/>
            <a:ext cx="914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1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50B5DE-C404-4961-A32F-C3FA210BEDE9}"/>
              </a:ext>
            </a:extLst>
          </p:cNvPr>
          <p:cNvSpPr/>
          <p:nvPr/>
        </p:nvSpPr>
        <p:spPr>
          <a:xfrm>
            <a:off x="-247658" y="312412"/>
            <a:ext cx="6392391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450215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Развитие кадрового потенциала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F8818E2-A451-40A1-BF57-4140C3F08868}"/>
              </a:ext>
            </a:extLst>
          </p:cNvPr>
          <p:cNvSpPr/>
          <p:nvPr/>
        </p:nvSpPr>
        <p:spPr>
          <a:xfrm>
            <a:off x="150376" y="1096073"/>
            <a:ext cx="5470778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Наставничество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Эффективное использование форм наставничества - менторства и коучинга помогает педагогам развивать свои навыки и компетенции. Опытные и квалифицированные педагоги выступают в роли наставников и осуществляют поддержку молодых педагогов в их профессиональном росте, а также могут помочь педагогам школы развивать лидерские качества и управленческие навыки.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C576D00-C88A-4630-9CA8-48194E279C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18" t="15514" r="2094" b="624"/>
          <a:stretch/>
        </p:blipFill>
        <p:spPr>
          <a:xfrm>
            <a:off x="2760717" y="4100074"/>
            <a:ext cx="3121566" cy="27579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2C4271-059D-46D8-8AB9-22C80511BA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2480" y="282871"/>
            <a:ext cx="3362517" cy="4423826"/>
          </a:xfrm>
          <a:prstGeom prst="rect">
            <a:avLst/>
          </a:prstGeom>
          <a:ln>
            <a:solidFill>
              <a:srgbClr val="005D9B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7902AE9-4FD7-4019-A297-CC630380A1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1154" y="3869257"/>
            <a:ext cx="3432522" cy="295248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0A728BD-B21F-4081-A467-D374589F61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899" y="4151619"/>
            <a:ext cx="2882847" cy="2384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EE83D27-8619-4B86-BF1A-CA57DAE439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9715" y="3872891"/>
            <a:ext cx="3290523" cy="22427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542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1989</TotalTime>
  <Words>807</Words>
  <Application>Microsoft Office PowerPoint</Application>
  <PresentationFormat>Широкоэкранный</PresentationFormat>
  <Paragraphs>101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Trebuchet MS</vt:lpstr>
      <vt:lpstr>Тема Office</vt:lpstr>
      <vt:lpstr>Августовское совещание работников образования Октябрьского района</vt:lpstr>
      <vt:lpstr>Августовское совещание работников образования Октябрьского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Ботова Анна Викторовна</dc:creator>
  <cp:lastModifiedBy>User</cp:lastModifiedBy>
  <cp:revision>114</cp:revision>
  <cp:lastPrinted>2023-07-12T12:50:19Z</cp:lastPrinted>
  <dcterms:created xsi:type="dcterms:W3CDTF">2023-03-23T08:12:55Z</dcterms:created>
  <dcterms:modified xsi:type="dcterms:W3CDTF">2023-08-21T19:33:22Z</dcterms:modified>
</cp:coreProperties>
</file>